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362" r:id="rId2"/>
    <p:sldId id="363" r:id="rId3"/>
    <p:sldId id="364" r:id="rId4"/>
    <p:sldId id="380" r:id="rId5"/>
    <p:sldId id="367" r:id="rId6"/>
    <p:sldId id="381" r:id="rId7"/>
    <p:sldId id="382" r:id="rId8"/>
    <p:sldId id="383" r:id="rId9"/>
    <p:sldId id="371" r:id="rId10"/>
    <p:sldId id="372" r:id="rId11"/>
    <p:sldId id="384" r:id="rId12"/>
    <p:sldId id="385" r:id="rId13"/>
    <p:sldId id="386" r:id="rId14"/>
    <p:sldId id="387" r:id="rId15"/>
    <p:sldId id="388" r:id="rId16"/>
    <p:sldId id="389" r:id="rId17"/>
    <p:sldId id="37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89985" autoAdjust="0"/>
  </p:normalViewPr>
  <p:slideViewPr>
    <p:cSldViewPr>
      <p:cViewPr varScale="1">
        <p:scale>
          <a:sx n="67" d="100"/>
          <a:sy n="67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E1BEB7C-CDAA-4D40-95DA-40C8B58A7776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9F7E96-806D-423A-A0CA-A1A620EFC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32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FAA166-D417-4078-B7DD-E9738203B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9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0FE7E-FC70-4B27-BFEC-3F89977B8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15FA3-1D52-4BD3-8D09-FD4970553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7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A0CF2-3ECB-4DFF-A66B-720DF2DE8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4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A116E6-6C89-4355-A62E-A5B6E0C8C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2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EB1D-A244-415F-8FAF-47646F1A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2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24B800-2EA4-461E-A491-79111BB5F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1995A-39DA-46C6-9C55-F907716DC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1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4F7E39-E669-4653-B672-02D8351C1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8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8CA199-0C3C-4E41-92BF-239789738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6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8FC856-F4C4-4EBC-A27A-CB4489B94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9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fld id="{FF87756E-DABE-46D3-9F89-0BAE731CF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7" r:id="rId2"/>
    <p:sldLayoutId id="2147483723" r:id="rId3"/>
    <p:sldLayoutId id="2147483718" r:id="rId4"/>
    <p:sldLayoutId id="2147483724" r:id="rId5"/>
    <p:sldLayoutId id="2147483719" r:id="rId6"/>
    <p:sldLayoutId id="2147483725" r:id="rId7"/>
    <p:sldLayoutId id="2147483726" r:id="rId8"/>
    <p:sldLayoutId id="2147483727" r:id="rId9"/>
    <p:sldLayoutId id="2147483720" r:id="rId10"/>
    <p:sldLayoutId id="214748372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86765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Outline: Chapter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15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0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Business Valuation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239000" cy="44196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General Concepts that Guide the Determination of Value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Basic Information Required for a Valuation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Discounted Cash Flow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Market Comparisons Techniques and their Drawbacks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Exit Planning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162800" cy="3092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cs typeface="Times New Roman" pitchFamily="18" charset="0"/>
              </a:rPr>
              <a:t>The process of preparing for the transition of both the entrepreneur and the business</a:t>
            </a: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Exit Planning Process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16.1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1371600" y="1676400"/>
            <a:ext cx="7315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en-US" sz="1800" dirty="0">
                <a:latin typeface="+mn-lt"/>
              </a:rPr>
              <a:t>Self-assessment: Goals related to financial, professional, family, etc.</a:t>
            </a: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3048000" y="2895600"/>
            <a:ext cx="3352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en-US" sz="1800" dirty="0">
                <a:latin typeface="+mn-lt"/>
              </a:rPr>
              <a:t>Establish exit time frame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3200400" y="3886200"/>
            <a:ext cx="2971800" cy="323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800">
                <a:latin typeface="+mn-lt"/>
              </a:rPr>
              <a:t>Manage financial statements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3505200" y="4800600"/>
            <a:ext cx="2667000" cy="371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  <a:defRPr/>
            </a:pPr>
            <a:r>
              <a:rPr lang="en-US" sz="1800" dirty="0">
                <a:latin typeface="+mn-lt"/>
              </a:rPr>
              <a:t>Conduct external audit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667000" y="5791200"/>
            <a:ext cx="44196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800" dirty="0">
                <a:latin typeface="+mn-lt"/>
              </a:rPr>
              <a:t>Develop business plan for sale of business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8077200" y="2362200"/>
            <a:ext cx="46038" cy="3810000"/>
          </a:xfrm>
          <a:prstGeom prst="downArrow">
            <a:avLst/>
          </a:prstGeom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828800" y="2362200"/>
            <a:ext cx="46038" cy="3810000"/>
          </a:xfrm>
          <a:prstGeom prst="downArrow">
            <a:avLst/>
          </a:prstGeom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648200" y="2362200"/>
            <a:ext cx="46038" cy="457200"/>
          </a:xfrm>
          <a:prstGeom prst="downArrow">
            <a:avLst/>
          </a:prstGeom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648200" y="5257800"/>
            <a:ext cx="46038" cy="457200"/>
          </a:xfrm>
          <a:prstGeom prst="downArrow">
            <a:avLst/>
          </a:prstGeom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648200" y="4267200"/>
            <a:ext cx="46038" cy="457200"/>
          </a:xfrm>
          <a:prstGeom prst="downArrow">
            <a:avLst/>
          </a:prstGeom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4648200" y="3352800"/>
            <a:ext cx="46038" cy="457200"/>
          </a:xfrm>
          <a:prstGeom prst="downArrow">
            <a:avLst/>
          </a:prstGeom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7650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Exit Through Ownership Transfer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7867650" cy="4918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550"/>
                <a:gridCol w="2622550"/>
                <a:gridCol w="2622550"/>
              </a:tblGrid>
              <a:tr h="457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Type of Exit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Advantages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Disadvantages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4" marB="45714" horzOverflow="overflow"/>
                </a:tc>
              </a:tr>
              <a:tr h="822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Asset Sale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Cash sale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Immediate tax on full sale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4" marB="45714" horzOverflow="overflow"/>
                </a:tc>
              </a:tr>
              <a:tr h="822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Clean break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Lower face value sale price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4" marB="45714" horzOverflow="overflow"/>
                </a:tc>
              </a:tr>
              <a:tr h="81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Earn-out possible 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horzOverflow="overflow"/>
                </a:tc>
              </a:tr>
              <a:tr h="1179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Stock Sale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Higher face value of sale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price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Potential volatility of stock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from sale</a:t>
                      </a:r>
                    </a:p>
                  </a:txBody>
                  <a:tcPr marT="45714" marB="45714" horzOverflow="overflow"/>
                </a:tc>
              </a:tr>
              <a:tr h="822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Tax deferment of sale price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Restrictions on sale of stock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4" marB="45714" horzOverflow="overflow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765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</a:rPr>
              <a:t>Exit Through Partial or Limited Transfer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786765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550"/>
                <a:gridCol w="2622550"/>
                <a:gridCol w="262255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Type of Exit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Advantages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Disadvantages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Merger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Potential synergies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Cultures may clash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Tax deferment of sale price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Limited opportunity for immediate cash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IPO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Taking some cash out possible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Limits on sale of stock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Can bring in professional management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8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Exit Through Partial or Limited Transfer</a:t>
            </a: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</a:rPr>
              <a:t>(Continued)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1447800"/>
          <a:ext cx="7943850" cy="463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950"/>
                <a:gridCol w="2647950"/>
                <a:gridCol w="2647950"/>
              </a:tblGrid>
              <a:tr h="5180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Type of Exit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Advantages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Disadvantages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4" marB="45714" horzOverflow="overflow"/>
                </a:tc>
              </a:tr>
              <a:tr h="1371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Strategic Alliance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Reduces risk to existing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value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May be long time, if at all, to actual exit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4" marB="45714" horzOverflow="overflow"/>
                </a:tc>
              </a:tr>
              <a:tr h="1371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ESOP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Can maintain business culture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May be long time, if at all, to actual exit</a:t>
                      </a:r>
                    </a:p>
                  </a:txBody>
                  <a:tcPr marT="45714" marB="45714" horzOverflow="overflow"/>
                </a:tc>
              </a:tr>
              <a:tr h="1371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Family Business Transfer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Can maintain business culture</a:t>
                      </a: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Challenges of generational succession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4" marB="45714" horzOverflow="overflow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850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Exit Through Bankruptcy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1447800"/>
          <a:ext cx="7943850" cy="5145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950"/>
                <a:gridCol w="2647950"/>
                <a:gridCol w="2647950"/>
              </a:tblGrid>
              <a:tr h="518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Type of Exit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Advantages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Disadvantages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21" marB="45721" horzOverflow="overflow"/>
                </a:tc>
              </a:tr>
              <a:tr h="944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Bankruptcy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Orderly end to business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Ethical challenges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21" marB="45721" horzOverflow="overflow"/>
                </a:tc>
              </a:tr>
              <a:tr h="1798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Results in no realization of wealth from business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21" marB="45721" horzOverflow="overflow"/>
                </a:tc>
              </a:tr>
              <a:tr h="1883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charset="0"/>
                      </a:endParaRP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Can hurt entrepreneur’s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ability to fund future deals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21" marB="45721" horzOverflow="overflow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850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Exit Through Liquidation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1447800"/>
          <a:ext cx="7943850" cy="3261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7950"/>
                <a:gridCol w="2647950"/>
                <a:gridCol w="2647950"/>
              </a:tblGrid>
              <a:tr h="518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Type of Exit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Advantages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Disadvantages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1" marB="45711" horzOverflow="overflow"/>
                </a:tc>
              </a:tr>
              <a:tr h="1797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Liquidation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May result in more value, especially for service business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No value for going concern</a:t>
                      </a:r>
                    </a:p>
                  </a:txBody>
                  <a:tcPr marT="45711" marB="45711" horzOverflow="overflow"/>
                </a:tc>
              </a:tr>
              <a:tr h="944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charset="0"/>
                        </a:rPr>
                        <a:t>Can be viewed as “failure”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1" marB="45711" horzOverflow="overflow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3058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Sale 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Process of a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Business</a:t>
            </a:r>
            <a:br>
              <a:rPr lang="en-US" sz="40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</a:b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Figure 16.2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733800" y="1600200"/>
            <a:ext cx="188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Initial Inquiry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733800" y="2743200"/>
            <a:ext cx="202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Letter of Intent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981200" y="3886200"/>
            <a:ext cx="572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cs typeface="Times New Roman" pitchFamily="18" charset="0"/>
              </a:rPr>
              <a:t>Deal Price and Basic Structure Agreed Upon 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2743200" y="6096000"/>
            <a:ext cx="432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cs typeface="Times New Roman" pitchFamily="18" charset="0"/>
              </a:rPr>
              <a:t>Purchase Agreement and Closing</a:t>
            </a:r>
            <a:r>
              <a:rPr lang="en-US"/>
              <a:t> 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3733800" y="5029200"/>
            <a:ext cx="1951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Due Diligence</a:t>
            </a:r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4724400" y="2057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4724400" y="3276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4724400" y="4343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>
            <a:off x="4724400" y="5562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228600" y="2362200"/>
            <a:ext cx="3810000" cy="30480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10 % of deals proceed to next stage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228600" y="4572000"/>
            <a:ext cx="3810000" cy="30480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50 % of deals proceed to next stage</a:t>
            </a:r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228600" y="5638800"/>
            <a:ext cx="3810000" cy="30480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50 % of deals proceed to next stage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786765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Concepts that Guide the Determination of Value</a:t>
            </a:r>
            <a:r>
              <a:rPr lang="en-US" sz="3600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715250" cy="4648200"/>
          </a:xfrm>
        </p:spPr>
        <p:txBody>
          <a:bodyPr/>
          <a:lstStyle/>
          <a:p>
            <a:pPr marL="539496" indent="-457200" eaLnBrk="1" hangingPunct="1">
              <a:defRPr/>
            </a:pPr>
            <a:r>
              <a:rPr lang="en-US" dirty="0" smtClean="0">
                <a:cs typeface="Times New Roman" pitchFamily="18" charset="0"/>
              </a:rPr>
              <a:t>Fair </a:t>
            </a:r>
            <a:r>
              <a:rPr lang="en-US" dirty="0" smtClean="0">
                <a:cs typeface="Times New Roman" pitchFamily="18" charset="0"/>
              </a:rPr>
              <a:t>market value</a:t>
            </a:r>
          </a:p>
          <a:p>
            <a:pPr marL="539496" indent="-457200" eaLnBrk="1" hangingPunct="1">
              <a:defRPr/>
            </a:pPr>
            <a:r>
              <a:rPr lang="en-US" dirty="0" smtClean="0">
                <a:cs typeface="Times New Roman" pitchFamily="18" charset="0"/>
              </a:rPr>
              <a:t>Going-concern </a:t>
            </a:r>
            <a:r>
              <a:rPr lang="en-US" dirty="0" smtClean="0">
                <a:cs typeface="Times New Roman" pitchFamily="18" charset="0"/>
              </a:rPr>
              <a:t>value</a:t>
            </a:r>
          </a:p>
          <a:p>
            <a:pPr marL="539496" indent="-457200" eaLnBrk="1" hangingPunct="1">
              <a:defRPr/>
            </a:pPr>
            <a:r>
              <a:rPr lang="en-US" dirty="0" smtClean="0">
                <a:cs typeface="Times New Roman" pitchFamily="18" charset="0"/>
              </a:rPr>
              <a:t>Highest and best use</a:t>
            </a:r>
          </a:p>
          <a:p>
            <a:pPr marL="539496" indent="-457200" eaLnBrk="1" hangingPunct="1">
              <a:defRPr/>
            </a:pPr>
            <a:r>
              <a:rPr lang="en-US" dirty="0" smtClean="0">
                <a:cs typeface="Times New Roman" pitchFamily="18" charset="0"/>
              </a:rPr>
              <a:t>Future benefits</a:t>
            </a:r>
          </a:p>
          <a:p>
            <a:pPr marL="539496" indent="-457200" eaLnBrk="1" hangingPunct="1">
              <a:defRPr/>
            </a:pPr>
            <a:r>
              <a:rPr lang="en-US" dirty="0" smtClean="0">
                <a:cs typeface="Times New Roman" pitchFamily="18" charset="0"/>
              </a:rPr>
              <a:t>Substitutes and alternatives</a:t>
            </a:r>
          </a:p>
          <a:p>
            <a:pPr marL="539496" indent="-457200" eaLnBrk="1" hangingPunct="1">
              <a:defRPr/>
            </a:pPr>
            <a:r>
              <a:rPr lang="en-US" dirty="0" smtClean="0">
                <a:cs typeface="Times New Roman" pitchFamily="18" charset="0"/>
              </a:rPr>
              <a:t>Discounted cash flow analysis</a:t>
            </a:r>
          </a:p>
          <a:p>
            <a:pPr marL="539496" indent="-457200" eaLnBrk="1" hangingPunct="1">
              <a:defRPr/>
            </a:pPr>
            <a:r>
              <a:rPr lang="en-US" dirty="0" smtClean="0">
                <a:cs typeface="Times New Roman" pitchFamily="18" charset="0"/>
              </a:rPr>
              <a:t>Objectivity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315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  <a:cs typeface="Times New Roman" charset="0"/>
              </a:rPr>
              <a:t>Information Required for a Valuation</a:t>
            </a: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72400" cy="38862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Income statements and/or tax returns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Balance sheet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Rates of return consistent with the risk level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Interviews with current owners and staff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Assessment of future business environment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106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Information Checklist for Management Interviews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Table 15.1</a:t>
            </a:r>
            <a:endParaRPr lang="en-US" sz="36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715250" cy="5410200"/>
          </a:xfrm>
        </p:spPr>
        <p:txBody>
          <a:bodyPr/>
          <a:lstStyle/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List of employees and salaries. 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List of all owner’s personal expenses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Summary of equipment needing repair or replacement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Key employees likely to stay with the company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List of judgments or potential judgments against the firm.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list of receivables that are unlikely to be collected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list of payables that are past due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Expectations to keep customers satisfied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Common problems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Cost accounting capabilities</a:t>
            </a:r>
          </a:p>
          <a:p>
            <a:pPr marL="539750" indent="-457200">
              <a:buFont typeface="+mj-lt"/>
              <a:buAutoNum type="arabicPeriod"/>
            </a:pPr>
            <a:r>
              <a:rPr lang="en-US" sz="2400" dirty="0" smtClean="0"/>
              <a:t>Outlook for the industry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Estimating Cash Flow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EBIT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+owner’s salary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-reasonable salary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+depreciation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+personal expenses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=EBITDA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-equipment purchased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-inventory investment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/>
              <a:t>=Free Cash Flow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77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Expected Long-Run Annualized Returns</a:t>
            </a:r>
            <a:br>
              <a:rPr lang="en-US" sz="3600" dirty="0" smtClean="0"/>
            </a:br>
            <a:r>
              <a:rPr lang="en-US" sz="2800" dirty="0" smtClean="0"/>
              <a:t>Table 15.2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19200" y="1447800"/>
          <a:ext cx="7499350" cy="495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86499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 of Purchaser/Investor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Expected Returns</a:t>
                      </a:r>
                      <a:endParaRPr lang="en-US" sz="2400" dirty="0"/>
                    </a:p>
                  </a:txBody>
                  <a:tcPr/>
                </a:tc>
              </a:tr>
              <a:tr h="864998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Publicly Traded Companies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12-18%</a:t>
                      </a:r>
                      <a:endParaRPr lang="en-US" sz="2400" dirty="0"/>
                    </a:p>
                  </a:txBody>
                  <a:tcPr/>
                </a:tc>
              </a:tr>
              <a:tr h="1493009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Privately Held Companies (with substantial history)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20-35%</a:t>
                      </a:r>
                      <a:endParaRPr lang="en-US" sz="2400" dirty="0"/>
                    </a:p>
                  </a:txBody>
                  <a:tcPr/>
                </a:tc>
              </a:tr>
              <a:tr h="864998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Angel Investors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20-50%</a:t>
                      </a:r>
                      <a:endParaRPr lang="en-US" sz="2400" dirty="0"/>
                    </a:p>
                  </a:txBody>
                  <a:tcPr/>
                </a:tc>
              </a:tr>
              <a:tr h="864998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Venture Capitalists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35-80%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7650" cy="1143000"/>
          </a:xfrm>
        </p:spPr>
        <p:txBody>
          <a:bodyPr/>
          <a:lstStyle/>
          <a:p>
            <a:pPr>
              <a:defRPr/>
            </a:pPr>
            <a:r>
              <a:rPr lang="en-US" sz="3400" dirty="0" smtClean="0"/>
              <a:t>Relationship of Price and Net Present Value</a:t>
            </a:r>
            <a:br>
              <a:rPr lang="en-US" sz="3400" dirty="0" smtClean="0"/>
            </a:br>
            <a:r>
              <a:rPr lang="en-US" sz="2000" dirty="0" smtClean="0"/>
              <a:t>Table 15.10</a:t>
            </a:r>
            <a:endParaRPr lang="en-US" sz="3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7867650" cy="3962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33825"/>
                <a:gridCol w="3933825"/>
              </a:tblGrid>
              <a:tr h="1295400">
                <a:tc>
                  <a:txBody>
                    <a:bodyPr/>
                    <a:lstStyle/>
                    <a:p>
                      <a:r>
                        <a:rPr kumimoji="0" lang="en-US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 &gt; Net Present Value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Buyer earns more than the required rate of return</a:t>
                      </a:r>
                      <a:endParaRPr lang="en-US" sz="2800" b="0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 &lt; Net Present Value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Buyer earns less than the required rate of return</a:t>
                      </a:r>
                      <a:endParaRPr lang="en-US" sz="2800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 = Net Present Value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Buyer earns exactly the required rate of return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Ratio Formulas for Market Approach</a:t>
            </a:r>
            <a:br>
              <a:rPr lang="en-US" dirty="0" smtClean="0"/>
            </a:br>
            <a:r>
              <a:rPr lang="en-US" sz="2000" dirty="0" smtClean="0"/>
              <a:t>Table 15.11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43000" y="1143000"/>
          <a:ext cx="7791450" cy="5337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5725"/>
                <a:gridCol w="3895725"/>
              </a:tblGrid>
              <a:tr h="5180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Variable</a:t>
                      </a:r>
                      <a:endParaRPr lang="en-US" sz="2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Ratio</a:t>
                      </a:r>
                      <a:endParaRPr lang="en-US" sz="2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Net income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Price/Earnings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Earnings per share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Price/Earnings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Pretax earnings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Price/Pretax earnings per share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Cash flow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Price/Cash flow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EBITDA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Price/EBITDA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Dividends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Price/Dividends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Gross revenue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Price/Sales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assets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Price/Assets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Book value per share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Price/Book values per share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of total customers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Price/Number of customers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380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Industry</a:t>
                      </a:r>
                      <a:r>
                        <a:rPr lang="en-US" sz="1800" baseline="0" dirty="0" smtClean="0"/>
                        <a:t> specific measurements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Price/Unit</a:t>
                      </a:r>
                      <a:endParaRPr lang="en-US" sz="1800" dirty="0"/>
                    </a:p>
                  </a:txBody>
                  <a:tcPr marT="45715" marB="45715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 smtClean="0"/>
              <a:t>Cornwall, </a:t>
            </a:r>
            <a:r>
              <a:rPr lang="en-US" dirty="0" err="1" smtClean="0"/>
              <a:t>Vang</a:t>
            </a:r>
            <a:r>
              <a:rPr lang="en-US" dirty="0" smtClean="0"/>
              <a:t> &amp; Hartman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94385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Outline: Chapter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16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0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Exit Planning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Self-assessment revisited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The ethical side of the entrepreneur’s transition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A model of exit planning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Exit options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The process of selling a business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Post exit issues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2013 </a:t>
            </a:r>
            <a:r>
              <a:rPr lang="en-US" dirty="0"/>
              <a:t>Cornwall, </a:t>
            </a:r>
            <a:r>
              <a:rPr lang="en-US" dirty="0" err="1"/>
              <a:t>Vang</a:t>
            </a:r>
            <a:r>
              <a:rPr lang="en-US" dirty="0"/>
              <a:t> &amp; Hartman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2759</TotalTime>
  <Words>775</Words>
  <Application>Microsoft Office PowerPoint</Application>
  <PresentationFormat>On-screen Show (4:3)</PresentationFormat>
  <Paragraphs>184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Times New Roman</vt:lpstr>
      <vt:lpstr>Arial</vt:lpstr>
      <vt:lpstr>Gill Sans MT</vt:lpstr>
      <vt:lpstr>Wingdings 2</vt:lpstr>
      <vt:lpstr>Verdana</vt:lpstr>
      <vt:lpstr>Calibri</vt:lpstr>
      <vt:lpstr>Solstice</vt:lpstr>
      <vt:lpstr>Outline: Chapter 15 Business Valuation</vt:lpstr>
      <vt:lpstr>Concepts that Guide the Determination of Value </vt:lpstr>
      <vt:lpstr>Information Required for a Valuation </vt:lpstr>
      <vt:lpstr>Information Checklist for Management Interviews Table 15.1</vt:lpstr>
      <vt:lpstr>Estimating Cash Flow</vt:lpstr>
      <vt:lpstr>Expected Long-Run Annualized Returns Table 15.2</vt:lpstr>
      <vt:lpstr>Relationship of Price and Net Present Value Table 15.10</vt:lpstr>
      <vt:lpstr>Ratio Formulas for Market Approach Table 15.11</vt:lpstr>
      <vt:lpstr>Outline: Chapter 16 Exit Planning</vt:lpstr>
      <vt:lpstr>Exit Planning</vt:lpstr>
      <vt:lpstr>The Exit Planning Process Figure 16.1</vt:lpstr>
      <vt:lpstr>Exit Through Ownership Transfer</vt:lpstr>
      <vt:lpstr>Exit Through Partial or Limited Transfer</vt:lpstr>
      <vt:lpstr>Exit Through Partial or Limited Transfer (Continued)</vt:lpstr>
      <vt:lpstr>Exit Through Bankruptcy</vt:lpstr>
      <vt:lpstr>Exit Through Liquidation</vt:lpstr>
      <vt:lpstr>Sale Process of a Business Figure 16.2 </vt:lpstr>
    </vt:vector>
  </TitlesOfParts>
  <Company>University of St. Thomas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1-1 Example of Stakeholder Analysis</dc:title>
  <dc:creator>UST</dc:creator>
  <cp:lastModifiedBy>Cornwall, Jeffrey</cp:lastModifiedBy>
  <cp:revision>46</cp:revision>
  <dcterms:created xsi:type="dcterms:W3CDTF">2002-12-18T23:22:45Z</dcterms:created>
  <dcterms:modified xsi:type="dcterms:W3CDTF">2012-11-21T15:02:16Z</dcterms:modified>
</cp:coreProperties>
</file>