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318" r:id="rId2"/>
    <p:sldId id="319" r:id="rId3"/>
    <p:sldId id="320" r:id="rId4"/>
    <p:sldId id="380" r:id="rId5"/>
    <p:sldId id="381" r:id="rId6"/>
    <p:sldId id="382" r:id="rId7"/>
    <p:sldId id="383" r:id="rId8"/>
    <p:sldId id="384" r:id="rId9"/>
    <p:sldId id="385" r:id="rId10"/>
    <p:sldId id="390" r:id="rId11"/>
    <p:sldId id="388" r:id="rId12"/>
    <p:sldId id="389" r:id="rId13"/>
    <p:sldId id="386" r:id="rId14"/>
    <p:sldId id="38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89985" autoAdjust="0"/>
  </p:normalViewPr>
  <p:slideViewPr>
    <p:cSldViewPr>
      <p:cViewPr varScale="1">
        <p:scale>
          <a:sx n="67" d="100"/>
          <a:sy n="67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C760C1F-33BC-4F67-86FE-EC938323E8ED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62CF0AB-5087-4D13-9EDB-361B40293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95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9AFCC-C721-45FE-89BE-8ABFC8A1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3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93CFC-59CC-48A0-B093-81062D1DA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CADE-CD67-46AE-9A78-9934A0DD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7B75-0102-41F8-92D1-F299AC31E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4EAA-2DE1-4BE6-83F1-82DA78160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4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638DB2-DCC4-4909-B311-14AABA6C6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611B-E59A-4D17-8565-85D570312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5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C9A6BA-46FC-492D-8F20-EB922E875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4C2F-C63F-4584-B89C-7C384882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F44DF-6E1A-4A2D-83F2-493866668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D6BE5-C968-4895-9A01-11310AFA6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6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96FB4-C72D-43CC-951E-347FB3ED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1CDB3E95-2D48-4F76-8222-26CEBFF6C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2" r:id="rId11"/>
    <p:sldLayoutId id="214748374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satMod val="130000"/>
                  </a:schemeClr>
                </a:solidFill>
              </a:rPr>
              <a:t>Outline: Chapter 7</a:t>
            </a:r>
            <a:br>
              <a:rPr lang="en-US" sz="40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>
                <a:solidFill>
                  <a:schemeClr val="tx2">
                    <a:satMod val="130000"/>
                  </a:schemeClr>
                </a:solidFill>
              </a:rPr>
              <a:t>Monitoring Financial Performance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81200"/>
            <a:ext cx="7772400" cy="350520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cs typeface="Times New Roman" charset="0"/>
              </a:rPr>
              <a:t>Tracking assumptions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cs typeface="Times New Roman" charset="0"/>
              </a:rPr>
              <a:t>Establishing milestones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>
                <a:cs typeface="Times New Roman" charset="0"/>
              </a:rPr>
              <a:t>Using </a:t>
            </a:r>
            <a:r>
              <a:rPr lang="en-US" sz="3600" dirty="0">
                <a:cs typeface="Times New Roman" charset="0"/>
              </a:rPr>
              <a:t>numbers to </a:t>
            </a:r>
            <a:r>
              <a:rPr lang="en-US" sz="3600" dirty="0" smtClean="0">
                <a:cs typeface="Times New Roman" charset="0"/>
              </a:rPr>
              <a:t>manage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>
                <a:cs typeface="Times New Roman" charset="0"/>
              </a:rPr>
              <a:t>Financial statement analysis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smtClean="0">
                <a:cs typeface="Times New Roman" charset="0"/>
              </a:rPr>
              <a:t>Ratio analysis</a:t>
            </a:r>
            <a:endParaRPr lang="en-US" sz="3600" dirty="0">
              <a:cs typeface="Times New Roman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>
                <a:cs typeface="Times New Roman" charset="0"/>
              </a:rPr>
              <a:t>Working with accountants</a:t>
            </a:r>
            <a:r>
              <a:rPr lang="en-US" sz="44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Cornwall, Vang &amp; Hartman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01215"/>
              </p:ext>
            </p:extLst>
          </p:nvPr>
        </p:nvGraphicFramePr>
        <p:xfrm>
          <a:off x="1181100" y="990600"/>
          <a:ext cx="7848600" cy="556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6578"/>
                <a:gridCol w="2622022"/>
              </a:tblGrid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Cash flow from operating activities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   $</a:t>
                      </a:r>
                    </a:p>
                    <a:p>
                      <a:pPr marL="0" marR="0" algn="ctr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Collections from customers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10,000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Payment for inventory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(20,000)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	Payment for operating expenses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(10,000)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Payment of interest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(100)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Net cash flow from operating activities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(20,100)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Cash flow from investing activities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Purchase of equipment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(36,000)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Cash flow from financing activities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Issuance of common stock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100,000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	Proceeds from note payable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15,000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Net cash flow from financing activities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115,000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Net cash increase (decrease)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58,900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Beginning cash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u="sng">
                          <a:effectLst/>
                        </a:rPr>
                        <a:t>0</a:t>
                      </a:r>
                      <a:endParaRPr lang="en-US" sz="1400">
                        <a:effectLst/>
                      </a:endParaRP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Ending cash</a:t>
                      </a:r>
                    </a:p>
                    <a:p>
                      <a:pPr marL="152400" marR="0" indent="-15240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1600" algn="r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58,900</a:t>
                      </a:r>
                    </a:p>
                    <a:p>
                      <a:pPr marL="0" marR="0">
                        <a:lnSpc>
                          <a:spcPts val="9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1400" algn="dec"/>
                        </a:tabLs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/>
                        <a:ea typeface="Times New Roman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66800" y="76200"/>
            <a:ext cx="8077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1400" algn="dec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Times New Roman" pitchFamily="18" charset="0"/>
              </a:rPr>
              <a:t>Medical Products, Inc.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Times New Roman" pitchFamily="18" charset="0"/>
              </a:rPr>
              <a:t> –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Times New Roman" pitchFamily="18" charset="0"/>
              </a:rPr>
              <a:t>Statement of Cash Flows</a:t>
            </a:r>
          </a:p>
          <a:p>
            <a:pPr eaLnBrk="0" hangingPunct="0">
              <a:tabLst>
                <a:tab pos="1041400" algn="dec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ea typeface="Times New Roman" pitchFamily="18" charset="0"/>
              </a:rPr>
              <a:t>Exhibit 8.1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619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183563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dirty="0" smtClean="0"/>
              <a:t>Medical Products, Inc. Statement of Cash Flows – Direct 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Exhibit 8.2 </a:t>
            </a:r>
            <a:endParaRPr lang="en-US" sz="2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2286256"/>
              </p:ext>
            </p:extLst>
          </p:nvPr>
        </p:nvGraphicFramePr>
        <p:xfrm>
          <a:off x="304800" y="914400"/>
          <a:ext cx="4343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725"/>
                <a:gridCol w="1065362"/>
                <a:gridCol w="1147313"/>
              </a:tblGrid>
              <a:tr h="463550">
                <a:tc>
                  <a:txBody>
                    <a:bodyPr/>
                    <a:lstStyle/>
                    <a:p>
                      <a:pPr indent="-457200"/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4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4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indent="-457200"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– Operating  Activities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Collections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from customers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10,582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9,000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Interest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50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38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Payments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for inventories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5,503)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4,500)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Payments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for operating expenses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4,616)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4,000)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Payments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for taxes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  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13)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5)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Payments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for interest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146)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95)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indent="-457200"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provided by operating 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354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438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indent="-457200"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from Investing 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indent="0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Purchases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of property and equipment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747)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525)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indent="-457200"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used in investing 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747)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525)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1136336"/>
              </p:ext>
            </p:extLst>
          </p:nvPr>
        </p:nvGraphicFramePr>
        <p:xfrm>
          <a:off x="4800600" y="914400"/>
          <a:ext cx="413385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143000"/>
                <a:gridCol w="933450"/>
              </a:tblGrid>
              <a:tr h="46355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from Financing 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Net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change in capital lease obligations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204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Borrowings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on note payable to bank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299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Dividends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paid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17)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provided by financing activities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486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95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Net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change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in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cash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    93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  8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beginning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of 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    706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latin typeface="+mn-lt"/>
                        </a:rPr>
                        <a:t>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  698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end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of 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dbl" strike="noStrike" dirty="0">
                          <a:latin typeface="+mn-lt"/>
                        </a:rPr>
                        <a:t>             </a:t>
                      </a:r>
                      <a:r>
                        <a:rPr lang="en-US" sz="1400" b="0" i="0" u="dbl" strike="noStrike" dirty="0" smtClean="0">
                          <a:latin typeface="+mn-lt"/>
                        </a:rPr>
                        <a:t>    799</a:t>
                      </a:r>
                      <a:endParaRPr lang="en-US" sz="1400" b="0" i="0" u="dbl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dbl" strike="noStrike" dirty="0">
                          <a:latin typeface="+mn-lt"/>
                        </a:rPr>
                        <a:t>       </a:t>
                      </a:r>
                      <a:r>
                        <a:rPr lang="en-US" sz="1400" b="0" i="0" u="dbl" strike="noStrike" dirty="0" smtClean="0">
                          <a:latin typeface="+mn-lt"/>
                        </a:rPr>
                        <a:t>  </a:t>
                      </a:r>
                      <a:r>
                        <a:rPr lang="en-US" sz="1400" b="0" i="0" u="dbl" strike="noStrike" dirty="0" smtClean="0">
                          <a:latin typeface="+mn-lt"/>
                        </a:rPr>
                        <a:t>   706 </a:t>
                      </a:r>
                      <a:endParaRPr lang="en-US" sz="1400" b="0" i="0" u="dbl" strike="noStrike" dirty="0"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dirty="0" smtClean="0"/>
              <a:t>Medical Products, Inc. Statement of Cash Flows – Indirect 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Exhibit 8.3 </a:t>
            </a:r>
            <a:endParaRPr lang="en-US" sz="2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5338482"/>
              </p:ext>
            </p:extLst>
          </p:nvPr>
        </p:nvGraphicFramePr>
        <p:xfrm>
          <a:off x="304800" y="914400"/>
          <a:ext cx="4343400" cy="564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19200"/>
                <a:gridCol w="838200"/>
              </a:tblGrid>
              <a:tr h="351083">
                <a:tc>
                  <a:txBody>
                    <a:bodyPr/>
                    <a:lstStyle/>
                    <a:p>
                      <a:pPr indent="-457200"/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3" marB="4572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4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4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indent="-457200"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– Operating  Activities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Net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Income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240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26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Adjustments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to reconcile net income to net cash 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+mn-lt"/>
                        </a:rPr>
                        <a:t>provided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by operating activities: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8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Depreciation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Changes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in operating assets and liabilities: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8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Accounts Receivable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396)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177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8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Inventories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117)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125)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8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Prepaid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Expenses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8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Accounts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Payable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54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8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Accrued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Expenses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334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224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08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Income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Taxes Payable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110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    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5 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provided by operating activities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354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438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0617594"/>
              </p:ext>
            </p:extLst>
          </p:nvPr>
        </p:nvGraphicFramePr>
        <p:xfrm>
          <a:off x="4800600" y="914400"/>
          <a:ext cx="4133850" cy="561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38200"/>
                <a:gridCol w="781050"/>
              </a:tblGrid>
              <a:tr h="31895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from Investing Activities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Purchases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of property and equipment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747)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525)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used in investing activities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747)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525)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flows from Financing Activities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Net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change in capital lease obligations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204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Borrowings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on note payable to bank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299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100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95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Dividends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paid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17)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0" i="0" u="sng" strike="noStrike" dirty="0">
                          <a:latin typeface="+mn-lt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+mn-lt"/>
                        </a:rPr>
                        <a:t>15)</a:t>
                      </a:r>
                      <a:endParaRPr lang="en-US" sz="1400" b="0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Net cash provided by financing activities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486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95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Net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change in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cash 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+mn-lt"/>
                        </a:rPr>
                        <a:t>        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93 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+mn-lt"/>
                        </a:rPr>
                        <a:t>         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8 </a:t>
                      </a:r>
                      <a:endParaRPr lang="en-US" sz="1400" b="1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beginning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of year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 dirty="0" smtClean="0">
                          <a:latin typeface="+mn-lt"/>
                        </a:rPr>
                        <a:t>       </a:t>
                      </a:r>
                      <a:r>
                        <a:rPr lang="en-US" sz="1400" b="1" i="0" u="sng" strike="noStrike" dirty="0" smtClean="0">
                          <a:latin typeface="+mn-lt"/>
                        </a:rPr>
                        <a:t>706 </a:t>
                      </a:r>
                      <a:endParaRPr lang="en-US" sz="1400" b="1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1" i="0" u="sng" strike="noStrike" dirty="0" smtClean="0">
                          <a:latin typeface="+mn-lt"/>
                        </a:rPr>
                        <a:t>698 </a:t>
                      </a:r>
                      <a:endParaRPr lang="en-US" sz="1400" b="1" i="0" u="sng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+mn-lt"/>
                        </a:rPr>
                        <a:t>Cash </a:t>
                      </a:r>
                      <a:r>
                        <a:rPr lang="en-US" sz="1400" b="1" i="0" u="none" strike="noStrike" dirty="0" smtClean="0">
                          <a:latin typeface="+mn-lt"/>
                        </a:rPr>
                        <a:t>end </a:t>
                      </a:r>
                      <a:r>
                        <a:rPr lang="en-US" sz="1400" b="1" i="0" u="none" strike="noStrike" dirty="0">
                          <a:latin typeface="+mn-lt"/>
                        </a:rPr>
                        <a:t>of year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dbl" strike="noStrike" dirty="0" smtClean="0">
                          <a:latin typeface="+mn-lt"/>
                        </a:rPr>
                        <a:t>       </a:t>
                      </a:r>
                      <a:r>
                        <a:rPr lang="en-US" sz="1400" b="1" i="0" u="dbl" strike="noStrike" dirty="0" smtClean="0">
                          <a:latin typeface="+mn-lt"/>
                        </a:rPr>
                        <a:t>799 </a:t>
                      </a:r>
                      <a:endParaRPr lang="en-US" sz="1400" b="1" i="0" u="dbl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dbl" strike="noStrike" dirty="0" smtClean="0">
                          <a:latin typeface="+mn-lt"/>
                        </a:rPr>
                        <a:t>      </a:t>
                      </a:r>
                      <a:r>
                        <a:rPr lang="en-US" sz="1400" b="1" i="0" u="dbl" strike="noStrike" dirty="0" smtClean="0">
                          <a:latin typeface="+mn-lt"/>
                        </a:rPr>
                        <a:t>706 </a:t>
                      </a:r>
                      <a:endParaRPr lang="en-US" sz="1400" b="1" i="0" u="dbl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95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95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Example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of Cash Flow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Over Life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Cycle of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Business</a:t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</a:b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Figure 8.1</a:t>
            </a:r>
            <a:endParaRPr lang="en-US" sz="2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248400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/>
              <a:t>Vang &amp; Hartman</a:t>
            </a:r>
          </a:p>
        </p:txBody>
      </p:sp>
      <p:sp>
        <p:nvSpPr>
          <p:cNvPr id="20483" name="Freeform 4"/>
          <p:cNvSpPr>
            <a:spLocks/>
          </p:cNvSpPr>
          <p:nvPr/>
        </p:nvSpPr>
        <p:spPr bwMode="auto">
          <a:xfrm>
            <a:off x="990600" y="2362200"/>
            <a:ext cx="6553200" cy="3124200"/>
          </a:xfrm>
          <a:custGeom>
            <a:avLst/>
            <a:gdLst>
              <a:gd name="T0" fmla="*/ 0 w 5400"/>
              <a:gd name="T1" fmla="*/ 2147483647 h 1800"/>
              <a:gd name="T2" fmla="*/ 2147483647 w 5400"/>
              <a:gd name="T3" fmla="*/ 2147483647 h 1800"/>
              <a:gd name="T4" fmla="*/ 2147483647 w 5400"/>
              <a:gd name="T5" fmla="*/ 2147483647 h 1800"/>
              <a:gd name="T6" fmla="*/ 2147483647 w 5400"/>
              <a:gd name="T7" fmla="*/ 2147483647 h 1800"/>
              <a:gd name="T8" fmla="*/ 2147483647 w 5400"/>
              <a:gd name="T9" fmla="*/ 0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00"/>
              <a:gd name="T16" fmla="*/ 0 h 1800"/>
              <a:gd name="T17" fmla="*/ 5400 w 5400"/>
              <a:gd name="T18" fmla="*/ 1800 h 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00" h="1800">
                <a:moveTo>
                  <a:pt x="0" y="1800"/>
                </a:moveTo>
                <a:cubicBezTo>
                  <a:pt x="690" y="1530"/>
                  <a:pt x="1380" y="1260"/>
                  <a:pt x="1800" y="1080"/>
                </a:cubicBezTo>
                <a:cubicBezTo>
                  <a:pt x="2220" y="900"/>
                  <a:pt x="2220" y="750"/>
                  <a:pt x="2520" y="720"/>
                </a:cubicBezTo>
                <a:cubicBezTo>
                  <a:pt x="2820" y="690"/>
                  <a:pt x="3120" y="1020"/>
                  <a:pt x="3600" y="900"/>
                </a:cubicBezTo>
                <a:cubicBezTo>
                  <a:pt x="4080" y="780"/>
                  <a:pt x="5100" y="150"/>
                  <a:pt x="5400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>
            <a:off x="3276600" y="3962400"/>
            <a:ext cx="2057400" cy="1066800"/>
          </a:xfrm>
          <a:custGeom>
            <a:avLst/>
            <a:gdLst>
              <a:gd name="T0" fmla="*/ 0 w 1800"/>
              <a:gd name="T1" fmla="*/ 2147483647 h 750"/>
              <a:gd name="T2" fmla="*/ 2147483647 w 1800"/>
              <a:gd name="T3" fmla="*/ 2147483647 h 750"/>
              <a:gd name="T4" fmla="*/ 2147483647 w 1800"/>
              <a:gd name="T5" fmla="*/ 0 h 750"/>
              <a:gd name="T6" fmla="*/ 0 60000 65536"/>
              <a:gd name="T7" fmla="*/ 0 60000 65536"/>
              <a:gd name="T8" fmla="*/ 0 60000 65536"/>
              <a:gd name="T9" fmla="*/ 0 w 1800"/>
              <a:gd name="T10" fmla="*/ 0 h 750"/>
              <a:gd name="T11" fmla="*/ 1800 w 1800"/>
              <a:gd name="T12" fmla="*/ 750 h 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00" h="750">
                <a:moveTo>
                  <a:pt x="0" y="180"/>
                </a:moveTo>
                <a:cubicBezTo>
                  <a:pt x="210" y="465"/>
                  <a:pt x="420" y="750"/>
                  <a:pt x="720" y="720"/>
                </a:cubicBezTo>
                <a:cubicBezTo>
                  <a:pt x="1020" y="690"/>
                  <a:pt x="1620" y="120"/>
                  <a:pt x="1800" y="0"/>
                </a:cubicBezTo>
              </a:path>
            </a:pathLst>
          </a:custGeom>
          <a:noFill/>
          <a:ln w="38100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Freeform 6"/>
          <p:cNvSpPr>
            <a:spLocks/>
          </p:cNvSpPr>
          <p:nvPr/>
        </p:nvSpPr>
        <p:spPr bwMode="auto">
          <a:xfrm>
            <a:off x="1066800" y="4953000"/>
            <a:ext cx="990600" cy="1143000"/>
          </a:xfrm>
          <a:custGeom>
            <a:avLst/>
            <a:gdLst>
              <a:gd name="T0" fmla="*/ 0 w 900"/>
              <a:gd name="T1" fmla="*/ 2147483647 h 1080"/>
              <a:gd name="T2" fmla="*/ 2147483647 w 900"/>
              <a:gd name="T3" fmla="*/ 2147483647 h 1080"/>
              <a:gd name="T4" fmla="*/ 2147483647 w 900"/>
              <a:gd name="T5" fmla="*/ 0 h 1080"/>
              <a:gd name="T6" fmla="*/ 0 60000 65536"/>
              <a:gd name="T7" fmla="*/ 0 60000 65536"/>
              <a:gd name="T8" fmla="*/ 0 60000 65536"/>
              <a:gd name="T9" fmla="*/ 0 w 900"/>
              <a:gd name="T10" fmla="*/ 0 h 1080"/>
              <a:gd name="T11" fmla="*/ 900 w 900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0" h="1080">
                <a:moveTo>
                  <a:pt x="0" y="1080"/>
                </a:moveTo>
                <a:cubicBezTo>
                  <a:pt x="105" y="900"/>
                  <a:pt x="210" y="720"/>
                  <a:pt x="360" y="540"/>
                </a:cubicBezTo>
                <a:cubicBezTo>
                  <a:pt x="510" y="360"/>
                  <a:pt x="810" y="90"/>
                  <a:pt x="900" y="0"/>
                </a:cubicBezTo>
              </a:path>
            </a:pathLst>
          </a:custGeom>
          <a:noFill/>
          <a:ln w="38100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505200" y="31242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Profits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276600" y="51054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Cash flow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609600" y="6248400"/>
            <a:ext cx="2590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/>
              <a:t>Start-up to Early Stage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3581400" y="6248400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Growth Stage</a:t>
            </a: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248400" y="6248400"/>
            <a:ext cx="106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Maturity</a:t>
            </a:r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533400" y="23622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533400" y="4191000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136525" y="3927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>
            <a:off x="3276600" y="23622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>
            <a:off x="5562600" y="2286000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Reasons for Cash Flow Problems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2390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Difficulty in collecting receivables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Seasonality of sales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Unexpected variation in sales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Policies on how payments are made to suppliers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Large expenditures up front for customer projects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Capital projects 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Ineffective inventory management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Table 7.1</a:t>
            </a:r>
            <a:br>
              <a:rPr lang="en-US" sz="360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</a:br>
            <a:r>
              <a:rPr lang="en-US" sz="360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Sample List of Assumptions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graphicFrame>
        <p:nvGraphicFramePr>
          <p:cNvPr id="22570" name="Group 42"/>
          <p:cNvGraphicFramePr>
            <a:graphicFrameLocks noGrp="1"/>
          </p:cNvGraphicFramePr>
          <p:nvPr>
            <p:ph type="tbl" idx="1"/>
          </p:nvPr>
        </p:nvGraphicFramePr>
        <p:xfrm>
          <a:off x="304800" y="1600200"/>
          <a:ext cx="8610600" cy="5029200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Assumption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Measurement Technique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 calls per sales person per month.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Sales staff will keep a log of sales calls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One in ten sales calls results in proposal.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Enter proposals to prospective clients in the sales activity log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One third of proposals results in order.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When a customer places an order, this will be noted in the sales log.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Each order averages ten units.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 size of each order will be noted in the sales log.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Customers make an average of one order per month.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 date of each order is noted in the sales log.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 average of one customer will stop ordering each month.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Contact to see if this client intends to make any future orders.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Using Numbers to Manage</a:t>
            </a:r>
            <a:r>
              <a:rPr lang="en-US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Financial </a:t>
            </a:r>
            <a:r>
              <a:rPr lang="en-US" dirty="0" smtClean="0">
                <a:cs typeface="Times New Roman" pitchFamily="18" charset="0"/>
              </a:rPr>
              <a:t>Statement Analysis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Ratio Analysis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Liquidity ratios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Activity ratios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Profitability ratios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Solvency and coverage ratios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42350" cy="838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Medical Products, Inc. Income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Exhibit 7.1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171173"/>
              </p:ext>
            </p:extLst>
          </p:nvPr>
        </p:nvGraphicFramePr>
        <p:xfrm>
          <a:off x="381000" y="685800"/>
          <a:ext cx="8001000" cy="569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447800"/>
                <a:gridCol w="914400"/>
                <a:gridCol w="1524000"/>
                <a:gridCol w="838200"/>
              </a:tblGrid>
              <a:tr h="22291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</a:tr>
              <a:tr h="28387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Times New Roman"/>
                        </a:rPr>
                        <a:t>2011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Times New Roman"/>
                        </a:rPr>
                        <a:t>2010</a:t>
                      </a:r>
                      <a:endParaRPr lang="en-US" sz="1800" b="1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Net Sales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10,979.0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100.0%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9,013.0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100.0%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Cost of goods sold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5,440.0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Times New Roman"/>
                        </a:rPr>
                        <a:t>49.5%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4,644.0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Times New Roman"/>
                        </a:rPr>
                        <a:t>51.5%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Gross Profit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  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5,539.0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50.5%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4,369.0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48.5%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Research and Development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1,053.0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9.6%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914.0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10.1%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Selling Expense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1,200.0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10.9%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1,000.0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11.1%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General and Administrative Expense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2,825.0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25.7%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2,358.0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Times New Roman"/>
                        </a:rPr>
                        <a:t>26.2%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Total Operating Expenses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5,078.0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46.3%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 4,272.0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47.4%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Operating Income (EBIT)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  461.0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4.2%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      97.0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1.1%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Interest Expense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 (146.0)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-1.3%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    (95.0)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-1.0%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Interest Income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   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50.0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Times New Roman"/>
                        </a:rPr>
                        <a:t>0.4%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38.0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0.4%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Total Other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Income (</a:t>
                      </a:r>
                      <a:r>
                        <a:rPr lang="en-US" sz="1400" b="0" i="0" u="none" strike="noStrike" dirty="0">
                          <a:latin typeface="Times New Roman"/>
                        </a:rPr>
                        <a:t>Expense)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   (96.0)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-0.9%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(57.0)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-0.6%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Net Income before Taxes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  365.0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3.3%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                    40.0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0.5%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Income Taxes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(124.1)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Times New Roman"/>
                        </a:rPr>
                        <a:t>-1.1%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(13.6)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-0.2%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7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Net Income 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 smtClean="0">
                          <a:latin typeface="Times New Roman"/>
                        </a:rPr>
                        <a:t>   </a:t>
                      </a:r>
                      <a:r>
                        <a:rPr lang="en-US" sz="1400" b="0" i="0" u="dbl" strike="noStrike" dirty="0">
                          <a:latin typeface="Times New Roman"/>
                        </a:rPr>
                        <a:t>240.9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>
                          <a:latin typeface="Times New Roman"/>
                        </a:rPr>
                        <a:t>2.2%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 smtClean="0">
                          <a:latin typeface="Times New Roman"/>
                        </a:rPr>
                        <a:t>   </a:t>
                      </a:r>
                      <a:r>
                        <a:rPr lang="en-US" sz="1400" b="0" i="0" u="dbl" strike="noStrike" dirty="0">
                          <a:latin typeface="Times New Roman"/>
                        </a:rPr>
                        <a:t>26.4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Times New Roman"/>
                        </a:rPr>
                        <a:t>0.3%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42350" cy="838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Medical Products, Inc. Income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Exhibit 7.2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972129"/>
              </p:ext>
            </p:extLst>
          </p:nvPr>
        </p:nvGraphicFramePr>
        <p:xfrm>
          <a:off x="381000" y="685800"/>
          <a:ext cx="7543800" cy="578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615"/>
                <a:gridCol w="1332985"/>
                <a:gridCol w="1447800"/>
                <a:gridCol w="1447800"/>
                <a:gridCol w="990600"/>
              </a:tblGrid>
              <a:tr h="161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Times New Roman"/>
                        </a:rPr>
                        <a:t>`</a:t>
                      </a:r>
                      <a:endParaRPr lang="en-US" sz="10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Increase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Increase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2011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2010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$ Change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Times New Roman"/>
                        </a:rPr>
                        <a:t>% Change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Net Sales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10,979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9,013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1,966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21.8%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Cost of goods sold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5,440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4,644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796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17.1%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Gross Profit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5,539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4,369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1,170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26.8%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Research and Development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1,053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914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139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15.2%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Selling Expense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1,200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1,000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200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20.0%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General and Administrative Expense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2,825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2,358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467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19.8%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Total Operating Expenses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5,078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4,272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806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18.9%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Operating Income(EBIT)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461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 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97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364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375.3%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Interest Expense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(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146)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(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95)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(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51)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Times New Roman"/>
                        </a:rPr>
                        <a:t>53.7%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Interest Income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50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 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38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 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12 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31.6%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Total Other Income(Expense)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96)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  </a:t>
                      </a:r>
                      <a:r>
                        <a:rPr lang="en-US" sz="1400" b="0" i="0" u="sng" strike="noStrike" dirty="0">
                          <a:latin typeface="Times New Roman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57)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 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39)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68.4%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</a:rPr>
                        <a:t>Net Income before Taxes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365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40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            </a:t>
                      </a:r>
                      <a:r>
                        <a:rPr lang="en-US" sz="1400" b="0" i="0" u="none" strike="noStrike" dirty="0" smtClean="0">
                          <a:latin typeface="Times New Roman"/>
                        </a:rPr>
                        <a:t>325 </a:t>
                      </a:r>
                      <a:endParaRPr lang="en-US" sz="1400" b="0" i="0" u="none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Times New Roman"/>
                        </a:rPr>
                        <a:t>812.5%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Income Taxes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           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124)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           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13)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Times New Roman"/>
                        </a:rPr>
                        <a:t>          (</a:t>
                      </a:r>
                      <a:r>
                        <a:rPr lang="en-US" sz="1400" b="0" i="0" u="sng" strike="noStrike" dirty="0" smtClean="0">
                          <a:latin typeface="Times New Roman"/>
                        </a:rPr>
                        <a:t>110)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latin typeface="Times New Roman"/>
                        </a:rPr>
                        <a:t>853.8%</a:t>
                      </a:r>
                      <a:endParaRPr lang="en-US" sz="1400" b="0" i="0" u="sng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</a:rPr>
                        <a:t>Net Income 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Times New Roman"/>
                        </a:rPr>
                        <a:t> $           </a:t>
                      </a:r>
                      <a:r>
                        <a:rPr lang="en-US" sz="1400" b="0" i="0" u="dbl" strike="noStrike" dirty="0" smtClean="0">
                          <a:latin typeface="Times New Roman"/>
                        </a:rPr>
                        <a:t>241 </a:t>
                      </a:r>
                      <a:endParaRPr lang="en-US" sz="1400" b="0" i="0" u="dbl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Times New Roman"/>
                        </a:rPr>
                        <a:t> $           </a:t>
                      </a:r>
                      <a:r>
                        <a:rPr lang="en-US" sz="1400" b="0" i="0" u="dbl" strike="noStrike" dirty="0" smtClean="0">
                          <a:latin typeface="Times New Roman"/>
                        </a:rPr>
                        <a:t>26 </a:t>
                      </a:r>
                      <a:endParaRPr lang="en-US" sz="1400" b="0" i="0" u="dbl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Times New Roman"/>
                        </a:rPr>
                        <a:t>            </a:t>
                      </a:r>
                      <a:r>
                        <a:rPr lang="en-US" sz="1400" b="0" i="0" u="dbl" strike="noStrike" dirty="0" smtClean="0">
                          <a:latin typeface="Times New Roman"/>
                        </a:rPr>
                        <a:t>214 </a:t>
                      </a:r>
                      <a:endParaRPr lang="en-US" sz="1400" b="0" i="0" u="dbl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 smtClean="0">
                          <a:latin typeface="Times New Roman"/>
                        </a:rPr>
                        <a:t>692.6%</a:t>
                      </a:r>
                      <a:endParaRPr lang="en-US" sz="1400" b="0" i="0" u="dbl" strike="noStrike" dirty="0">
                        <a:latin typeface="Times New Roman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4508500" cy="11430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Medical Products, Inc. Balance 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Exhibit 7.3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6899740"/>
              </p:ext>
            </p:extLst>
          </p:nvPr>
        </p:nvGraphicFramePr>
        <p:xfrm>
          <a:off x="304800" y="1143000"/>
          <a:ext cx="4114800" cy="490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990600"/>
                <a:gridCol w="914399"/>
              </a:tblGrid>
              <a:tr h="17214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Times New Roman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Times New Roman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</a:tr>
              <a:tr h="394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ASSETS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2011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2010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</a:tr>
              <a:tr h="463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Cash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and cash equivalents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$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799.0 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$ 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706.0 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Net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Accounts Receivable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1,572.4 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1,176.0 </a:t>
                      </a:r>
                    </a:p>
                  </a:txBody>
                  <a:tcPr marL="4439" marR="4439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Inventories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1,427.0 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1,310.0 </a:t>
                      </a:r>
                    </a:p>
                  </a:txBody>
                  <a:tcPr marL="4439" marR="4439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Prepaid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Expenses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latin typeface="+mn-lt"/>
                        </a:rPr>
                        <a:t>                     </a:t>
                      </a:r>
                      <a:r>
                        <a:rPr lang="en-US" sz="1600" b="0" i="0" u="sng" strike="noStrike" dirty="0" smtClean="0">
                          <a:latin typeface="+mn-lt"/>
                        </a:rPr>
                        <a:t>49.0 </a:t>
                      </a:r>
                      <a:endParaRPr lang="en-US" sz="1600" b="0" i="0" u="sng" strike="noStrike" dirty="0">
                        <a:latin typeface="+mn-lt"/>
                      </a:endParaRP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latin typeface="+mn-lt"/>
                        </a:rPr>
                        <a:t>                     73.0 </a:t>
                      </a:r>
                    </a:p>
                  </a:txBody>
                  <a:tcPr marL="4439" marR="4439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+mn-lt"/>
                        </a:rPr>
                        <a:t>Total Current Assets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3,847.4 </a:t>
                      </a:r>
                    </a:p>
                  </a:txBody>
                  <a:tcPr marL="4439" marR="4439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3,265.0 </a:t>
                      </a:r>
                    </a:p>
                  </a:txBody>
                  <a:tcPr marL="4439" marR="4439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Property and Equipment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4,188.0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                3,441.0 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Less depreciation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sng" strike="noStrike" dirty="0" smtClean="0">
                          <a:latin typeface="+mn-lt"/>
                        </a:rPr>
                        <a:t>(</a:t>
                      </a:r>
                      <a:r>
                        <a:rPr lang="en-US" sz="1600" b="0" i="0" u="sng" strike="noStrike" dirty="0">
                          <a:latin typeface="+mn-lt"/>
                        </a:rPr>
                        <a:t>2,854.0)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latin typeface="+mn-lt"/>
                        </a:rPr>
                        <a:t>               (2,750.0)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497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Net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Property &amp; Equip.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 smtClean="0">
                          <a:latin typeface="+mn-lt"/>
                        </a:rPr>
                        <a:t> </a:t>
                      </a:r>
                      <a:r>
                        <a:rPr lang="en-US" sz="1600" b="0" i="0" u="sng" strike="noStrike" dirty="0">
                          <a:latin typeface="+mn-lt"/>
                        </a:rPr>
                        <a:t>1,334.0 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latin typeface="+mn-lt"/>
                        </a:rPr>
                        <a:t>                   691.0 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  <a:tr h="394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TOTAL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dbl" strike="noStrike" dirty="0">
                          <a:latin typeface="+mn-lt"/>
                        </a:rPr>
                        <a:t> $   </a:t>
                      </a:r>
                      <a:r>
                        <a:rPr lang="en-US" sz="1600" b="0" i="0" u="dbl" strike="noStrike" dirty="0" smtClean="0">
                          <a:latin typeface="+mn-lt"/>
                        </a:rPr>
                        <a:t>5,181.4 </a:t>
                      </a:r>
                      <a:endParaRPr lang="en-US" sz="1600" b="0" i="0" u="dbl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dbl" strike="noStrike" dirty="0">
                          <a:latin typeface="+mn-lt"/>
                        </a:rPr>
                        <a:t> </a:t>
                      </a:r>
                      <a:r>
                        <a:rPr lang="en-US" sz="1600" b="0" i="0" u="dbl" strike="noStrike" dirty="0" smtClean="0">
                          <a:latin typeface="+mn-lt"/>
                        </a:rPr>
                        <a:t>$</a:t>
                      </a:r>
                      <a:r>
                        <a:rPr lang="en-US" sz="1600" b="0" i="0" u="dbl" strike="noStrike" baseline="0" dirty="0" smtClean="0">
                          <a:latin typeface="+mn-lt"/>
                        </a:rPr>
                        <a:t> </a:t>
                      </a:r>
                      <a:r>
                        <a:rPr lang="en-US" sz="1600" b="0" i="0" u="dbl" strike="noStrike" dirty="0" smtClean="0">
                          <a:latin typeface="+mn-lt"/>
                        </a:rPr>
                        <a:t>3,956.0 </a:t>
                      </a:r>
                      <a:endParaRPr lang="en-US" sz="1600" b="0" i="0" u="dbl" strike="noStrike" dirty="0">
                        <a:latin typeface="+mn-lt"/>
                      </a:endParaRPr>
                    </a:p>
                  </a:txBody>
                  <a:tcPr marL="9525" marR="9525" marT="9526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2811851"/>
              </p:ext>
            </p:extLst>
          </p:nvPr>
        </p:nvGraphicFramePr>
        <p:xfrm>
          <a:off x="4724400" y="381000"/>
          <a:ext cx="4133850" cy="577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990600"/>
                <a:gridCol w="933450"/>
              </a:tblGrid>
              <a:tr h="401944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LIABILITIES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AND EQUITY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b">
                    <a:noFill/>
                  </a:tcPr>
                </a:tc>
              </a:tr>
              <a:tr h="28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Note payable to bank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$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    1,551.0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$ 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1,252.0 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Accounts payable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   437.0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           383.0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Accrued expenses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   668.0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           334.0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</a:t>
                      </a:r>
                      <a:r>
                        <a:rPr lang="en-US" sz="1400" b="0" i="0" u="none" strike="noStrike" dirty="0" smtClean="0">
                          <a:latin typeface="+mn-lt"/>
                        </a:rPr>
                        <a:t>lease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obligations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             58.0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     22.0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Income taxes payable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+mn-lt"/>
                        </a:rPr>
                        <a:t>                   124.1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     13.6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Total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current liabilities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2,838.1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2,004.6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Long-term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liabilities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   215.0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     47.0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Total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Liabilities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3,053.1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2,051.6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Common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Stock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     41.0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     41.0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Additional paid-in capital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        1,677.0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          1,677.0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+mn-lt"/>
                        </a:rPr>
                        <a:t>  Retained earnings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>
                          <a:latin typeface="+mn-lt"/>
                        </a:rPr>
                        <a:t>                   410.3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   186.4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436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Total </a:t>
                      </a:r>
                      <a:r>
                        <a:rPr lang="en-US" sz="1400" b="0" i="0" u="none" strike="noStrike" dirty="0">
                          <a:latin typeface="+mn-lt"/>
                        </a:rPr>
                        <a:t>shareholders' equity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2,128.3 </a:t>
                      </a: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>
                          <a:latin typeface="+mn-lt"/>
                        </a:rPr>
                        <a:t>                1,904.4 </a:t>
                      </a:r>
                    </a:p>
                  </a:txBody>
                  <a:tcPr marL="9525" marR="9525" marT="9524" marB="0" anchor="b">
                    <a:noFill/>
                  </a:tcPr>
                </a:tc>
              </a:tr>
              <a:tr h="28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+mn-lt"/>
                        </a:rPr>
                        <a:t>  TOTAL</a:t>
                      </a:r>
                      <a:endParaRPr lang="en-US" sz="1400" b="0" i="0" u="none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+mn-lt"/>
                        </a:rPr>
                        <a:t> $     </a:t>
                      </a:r>
                      <a:r>
                        <a:rPr lang="en-US" sz="1400" b="0" i="0" u="dbl" strike="noStrike" dirty="0" smtClean="0">
                          <a:latin typeface="+mn-lt"/>
                        </a:rPr>
                        <a:t>5,181.4 </a:t>
                      </a:r>
                      <a:endParaRPr lang="en-US" sz="1400" b="0" i="0" u="dbl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dbl" strike="noStrike" dirty="0">
                          <a:latin typeface="+mn-lt"/>
                        </a:rPr>
                        <a:t> $   </a:t>
                      </a:r>
                      <a:r>
                        <a:rPr lang="en-US" sz="1400" b="0" i="0" u="dbl" strike="noStrike" dirty="0" smtClean="0">
                          <a:latin typeface="+mn-lt"/>
                        </a:rPr>
                        <a:t>3,956.0 </a:t>
                      </a:r>
                      <a:endParaRPr lang="en-US" sz="1400" b="0" i="0" u="dbl" strike="noStrike" dirty="0">
                        <a:latin typeface="+mn-lt"/>
                      </a:endParaRPr>
                    </a:p>
                  </a:txBody>
                  <a:tcPr marL="9525" marR="9525" marT="9524" marB="0" anchor="b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smtClean="0"/>
              <a:t>Vang &amp; Hartman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Working with Accountants</a:t>
            </a:r>
            <a:endParaRPr lang="en-US" dirty="0"/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r>
              <a:rPr lang="en-US" sz="2800" smtClean="0"/>
              <a:t>Internal versus external accountants</a:t>
            </a:r>
          </a:p>
          <a:p>
            <a:r>
              <a:rPr lang="en-US" sz="2800" smtClean="0"/>
              <a:t>Internal accountants</a:t>
            </a:r>
          </a:p>
          <a:p>
            <a:pPr lvl="1"/>
            <a:r>
              <a:rPr lang="en-US" sz="2400" smtClean="0"/>
              <a:t>Bookkeeper </a:t>
            </a:r>
          </a:p>
          <a:p>
            <a:pPr lvl="1"/>
            <a:r>
              <a:rPr lang="en-US" sz="2400" smtClean="0"/>
              <a:t>Controller </a:t>
            </a:r>
          </a:p>
          <a:p>
            <a:pPr lvl="1"/>
            <a:r>
              <a:rPr lang="en-US" sz="2400" smtClean="0"/>
              <a:t>CFO</a:t>
            </a:r>
          </a:p>
          <a:p>
            <a:r>
              <a:rPr lang="en-US" sz="2800" smtClean="0"/>
              <a:t>Hiring external accountants</a:t>
            </a:r>
          </a:p>
          <a:p>
            <a:pPr lvl="1"/>
            <a:r>
              <a:rPr lang="en-US" sz="2400" smtClean="0"/>
              <a:t>Get referrals</a:t>
            </a:r>
          </a:p>
          <a:p>
            <a:pPr lvl="1"/>
            <a:r>
              <a:rPr lang="en-US" sz="2400" smtClean="0"/>
              <a:t>Judge compatibility with entrepreneur &amp; staff</a:t>
            </a:r>
          </a:p>
          <a:p>
            <a:pPr lvl="1"/>
            <a:r>
              <a:rPr lang="en-US" sz="2400" smtClean="0"/>
              <a:t>Industry knowledge</a:t>
            </a:r>
          </a:p>
          <a:p>
            <a:pPr lvl="1"/>
            <a:r>
              <a:rPr lang="en-US" sz="2400" smtClean="0"/>
              <a:t>Clear billing policies</a:t>
            </a:r>
          </a:p>
          <a:p>
            <a:pPr lvl="1"/>
            <a:r>
              <a:rPr lang="en-US" sz="2400" smtClean="0"/>
              <a:t>Effective communication key once hired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696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8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Day-to-Day Cash Flow Management and Forecasting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133600"/>
            <a:ext cx="7315200" cy="3962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cs typeface="Times New Roman" pitchFamily="18" charset="0"/>
              </a:rPr>
              <a:t>Why is cash flow different from net income</a:t>
            </a:r>
            <a:r>
              <a:rPr lang="en-US" sz="2800" dirty="0" smtClean="0"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Why is accrual-based income statement important? 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How is cash flow measured? </a:t>
            </a: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Interpreting a statement of cash flows</a:t>
            </a: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Investors’ </a:t>
            </a:r>
            <a:r>
              <a:rPr lang="en-US" sz="2800" dirty="0" smtClean="0">
                <a:cs typeface="Times New Roman" pitchFamily="18" charset="0"/>
              </a:rPr>
              <a:t>and </a:t>
            </a:r>
            <a:r>
              <a:rPr lang="en-US" sz="2800" dirty="0" smtClean="0">
                <a:cs typeface="Times New Roman" pitchFamily="18" charset="0"/>
              </a:rPr>
              <a:t>creditors’ </a:t>
            </a:r>
            <a:r>
              <a:rPr lang="en-US" sz="2800" dirty="0" smtClean="0">
                <a:cs typeface="Times New Roman" pitchFamily="18" charset="0"/>
              </a:rPr>
              <a:t>use of the cash flow statement</a:t>
            </a: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Effective cash management</a:t>
            </a:r>
          </a:p>
          <a:p>
            <a:pPr eaLnBrk="1" hangingPunct="1"/>
            <a:r>
              <a:rPr lang="en-US" sz="2800" dirty="0" smtClean="0">
                <a:cs typeface="Times New Roman" pitchFamily="18" charset="0"/>
              </a:rPr>
              <a:t>Emotional side of cash flow management</a:t>
            </a:r>
            <a:endParaRPr lang="en-US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satMod val="130000"/>
                  </a:schemeClr>
                </a:solidFill>
              </a:rPr>
              <a:t>Measuring Cash Flow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239000" cy="38100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Cash Flow from Operating Activities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Cash Flow from Investing Activities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Cash Flow from Financing Activities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</TotalTime>
  <Words>1446</Words>
  <Application>Microsoft Office PowerPoint</Application>
  <PresentationFormat>On-screen Show (4:3)</PresentationFormat>
  <Paragraphs>486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Gill Sans MT</vt:lpstr>
      <vt:lpstr>Wingdings 2</vt:lpstr>
      <vt:lpstr>Verdana</vt:lpstr>
      <vt:lpstr>Calibri</vt:lpstr>
      <vt:lpstr>Wingdings</vt:lpstr>
      <vt:lpstr>Solstice</vt:lpstr>
      <vt:lpstr>Outline: Chapter 7 Monitoring Financial Performance</vt:lpstr>
      <vt:lpstr>Table 7.1 Sample List of Assumptions </vt:lpstr>
      <vt:lpstr>Using Numbers to Manage </vt:lpstr>
      <vt:lpstr>Medical Products, Inc. Income Statement Exhibit 7.1</vt:lpstr>
      <vt:lpstr>Medical Products, Inc. Income Statement Exhibit 7.2</vt:lpstr>
      <vt:lpstr>Medical Products, Inc. Balance Sheet Exhibit 7.3</vt:lpstr>
      <vt:lpstr>Working with Accountants</vt:lpstr>
      <vt:lpstr>Outline: Chapter 8 Day-to-Day Cash Flow Management and Forecasting </vt:lpstr>
      <vt:lpstr>Measuring Cash Flow</vt:lpstr>
      <vt:lpstr>PowerPoint Presentation</vt:lpstr>
      <vt:lpstr>Medical Products, Inc. Statement of Cash Flows – Direct Method  Exhibit 8.2 </vt:lpstr>
      <vt:lpstr>Medical Products, Inc. Statement of Cash Flows – Indirect Method  Exhibit 8.3 </vt:lpstr>
      <vt:lpstr>Example of Cash Flow Over Life Cycle of Business Figure 8.1</vt:lpstr>
      <vt:lpstr>Reasons for Cash Flow Problems </vt:lpstr>
    </vt:vector>
  </TitlesOfParts>
  <Company>University of St. Thomas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1-1 Example of Stakeholder Analysis</dc:title>
  <dc:creator>UST</dc:creator>
  <cp:lastModifiedBy>Cornwall, Jeffrey</cp:lastModifiedBy>
  <cp:revision>43</cp:revision>
  <dcterms:created xsi:type="dcterms:W3CDTF">2002-12-18T23:22:45Z</dcterms:created>
  <dcterms:modified xsi:type="dcterms:W3CDTF">2012-11-21T13:46:07Z</dcterms:modified>
</cp:coreProperties>
</file>